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85" r:id="rId25"/>
    <p:sldId id="286" r:id="rId26"/>
    <p:sldId id="287" r:id="rId27"/>
    <p:sldId id="278" r:id="rId28"/>
    <p:sldId id="288" r:id="rId29"/>
    <p:sldId id="279" r:id="rId30"/>
    <p:sldId id="280" r:id="rId31"/>
    <p:sldId id="281" r:id="rId32"/>
    <p:sldId id="282" r:id="rId33"/>
    <p:sldId id="289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6977" autoAdjust="0"/>
  </p:normalViewPr>
  <p:slideViewPr>
    <p:cSldViewPr>
      <p:cViewPr>
        <p:scale>
          <a:sx n="70" d="100"/>
          <a:sy n="70" d="100"/>
        </p:scale>
        <p:origin x="-72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7A6FA-0EAA-42CB-94E7-99320B159E53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7B3F7-8C43-43DF-BFCF-B20C3C43CF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53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Networking and Distributed System Security</a:t>
            </a:r>
            <a:endParaRPr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7B3F7-8C43-43DF-BFCF-B20C3C43CF9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04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7B3F7-8C43-43DF-BFCF-B20C3C43CF9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529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7B3F7-8C43-43DF-BFCF-B20C3C43CF9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75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7B3F7-8C43-43DF-BFCF-B20C3C43CF9E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36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7B3F7-8C43-43DF-BFCF-B20C3C43CF9E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36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6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30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0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27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86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29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85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06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27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63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171D0-9BAA-4774-9E83-798AEF27F23C}" type="datetimeFigureOut">
              <a:rPr lang="zh-CN" altLang="en-US" smtClean="0"/>
              <a:t>2015/10/19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0000-717E-4ABB-BDEA-2E544EDB35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68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" y="2187575"/>
            <a:ext cx="8763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smtClean="0"/>
              <a:t>Parking Sensors:</a:t>
            </a:r>
            <a:br>
              <a:rPr lang="en-US" altLang="zh-CN" sz="4000" smtClean="0"/>
            </a:br>
            <a:r>
              <a:rPr lang="en-US" altLang="zh-CN" sz="4000" smtClean="0"/>
              <a:t>Analyzing and Detecting Parked Domains</a:t>
            </a:r>
            <a:r>
              <a:rPr lang="en-US" altLang="zh-CN" sz="3600" smtClean="0"/>
              <a:t/>
            </a:r>
            <a:br>
              <a:rPr lang="en-US" altLang="zh-CN" sz="3600" smtClean="0"/>
            </a:b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NDSS 2015</a:t>
            </a:r>
          </a:p>
          <a:p>
            <a:r>
              <a:rPr lang="en-US" altLang="zh-CN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Thomas Vissers, Wouter Joosen , Nick Nikiforakis</a:t>
            </a:r>
          </a:p>
          <a:p>
            <a:endParaRPr lang="en-US" altLang="zh-CN" sz="20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altLang="zh-CN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Presented by Yi Yuan</a:t>
            </a:r>
          </a:p>
          <a:p>
            <a:endParaRPr lang="zh-CN" alt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304800" y="381000"/>
            <a:ext cx="304800" cy="1828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1981200" y="-1295400"/>
            <a:ext cx="304800" cy="3657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rot="10800000">
            <a:off x="8513135" y="4686299"/>
            <a:ext cx="304800" cy="1714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47368" y="4430232"/>
            <a:ext cx="304800" cy="36363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4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Domain Parking Ecosystem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477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/>
              <a:t> </a:t>
            </a:r>
            <a:r>
              <a:rPr lang="en-US" altLang="zh-CN" b="1" dirty="0" smtClean="0"/>
              <a:t>Parked Domain Owners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Request WHOIS data from 3k randomly-selected parked domains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Filter out the records: anonymized or unpassable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Extract information &amp; group together: same name, email address…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Merge clusters of domains: same individual or organization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sym typeface="Wingdings" panose="05000000000000000000" pitchFamily="2" charset="2"/>
              </a:rPr>
              <a:t>Results: 910 distance domain owners with 1,582  parked domains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015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1824"/>
            <a:ext cx="9144000" cy="573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6258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sz="4600" dirty="0" smtClean="0"/>
              <a:t>  </a:t>
            </a:r>
            <a:r>
              <a:rPr lang="en-US" altLang="zh-CN" sz="4600" b="1" dirty="0" smtClean="0"/>
              <a:t>Advertisement Syndicators</a:t>
            </a:r>
            <a:endParaRPr lang="en-US" altLang="zh-CN" sz="5100" b="1" dirty="0" smtClean="0"/>
          </a:p>
          <a:p>
            <a:endParaRPr lang="en-US" altLang="zh-CN" sz="4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3600" dirty="0" smtClean="0"/>
              <a:t>Advertising: pay-per-click (PPC)</a:t>
            </a:r>
          </a:p>
          <a:p>
            <a:pPr marL="400050" lvl="2" indent="0">
              <a:buNone/>
            </a:pPr>
            <a:r>
              <a:rPr lang="en-US" altLang="zh-CN" sz="2300" dirty="0" smtClean="0"/>
              <a:t>       </a:t>
            </a:r>
            <a:r>
              <a:rPr lang="en-US" altLang="zh-CN" sz="2600" dirty="0" smtClean="0"/>
              <a:t>-  user </a:t>
            </a:r>
            <a:r>
              <a:rPr lang="en-US" altLang="zh-CN" sz="2600" dirty="0" smtClean="0">
                <a:sym typeface="Wingdings" panose="05000000000000000000" pitchFamily="2" charset="2"/>
              </a:rPr>
              <a:t> domain owner, domain parking service</a:t>
            </a:r>
          </a:p>
          <a:p>
            <a:pPr marL="400050" lvl="2" indent="0">
              <a:buNone/>
            </a:pPr>
            <a:endParaRPr lang="en-US" altLang="zh-CN" sz="36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3600" dirty="0" smtClean="0"/>
              <a:t>Third-party ad syndicators</a:t>
            </a:r>
          </a:p>
          <a:p>
            <a:pPr marL="400050" lvl="1" indent="0">
              <a:buNone/>
            </a:pPr>
            <a:r>
              <a:rPr lang="en-US" altLang="zh-CN" sz="2300" dirty="0"/>
              <a:t> </a:t>
            </a:r>
            <a:r>
              <a:rPr lang="en-US" altLang="zh-CN" sz="2300" dirty="0" smtClean="0"/>
              <a:t>      </a:t>
            </a:r>
            <a:r>
              <a:rPr lang="en-US" altLang="zh-CN" sz="2600" dirty="0" smtClean="0"/>
              <a:t>-  easier, more scalable</a:t>
            </a:r>
          </a:p>
          <a:p>
            <a:pPr marL="400050" lvl="1" indent="0">
              <a:buNone/>
            </a:pPr>
            <a:endParaRPr lang="en-US" altLang="zh-CN" sz="41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3600" dirty="0" smtClean="0"/>
              <a:t>Sampled 3k parked domains</a:t>
            </a:r>
          </a:p>
          <a:p>
            <a:pPr marL="914400" lvl="2" indent="0">
              <a:buNone/>
            </a:pPr>
            <a:r>
              <a:rPr lang="en-US" altLang="zh-CN" sz="2600" dirty="0" smtClean="0"/>
              <a:t>- Crawl those domains, and inspected their source code</a:t>
            </a:r>
          </a:p>
          <a:p>
            <a:pPr marL="914400" lvl="2" indent="0">
              <a:buNone/>
            </a:pPr>
            <a:r>
              <a:rPr lang="en-US" altLang="zh-CN" sz="2600" dirty="0" smtClean="0"/>
              <a:t>- AdSense, DoubleClick, Media.net and Chango</a:t>
            </a:r>
          </a:p>
          <a:p>
            <a:pPr lvl="1"/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800" dirty="0" smtClean="0"/>
              <a:t>	</a:t>
            </a:r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319829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500" y="1295400"/>
            <a:ext cx="54033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447800"/>
            <a:ext cx="381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Doubleclick(90%+1.1%) Adsense (88%+1.2%), both google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Google stopped their own hosted parking service due to lawsuits.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At same time, google start to keep parked pages away from its search results.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162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/>
              <a:t> </a:t>
            </a:r>
            <a:r>
              <a:rPr lang="en-US" altLang="zh-CN" b="1" dirty="0" smtClean="0"/>
              <a:t>Typosquatting abuse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Typosquatting sites are illegal under the </a:t>
            </a:r>
            <a:r>
              <a:rPr lang="en-US" altLang="zh-CN" sz="2400" dirty="0" err="1" smtClean="0"/>
              <a:t>AntiCybersquatting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Consumer Protection Act (</a:t>
            </a:r>
            <a:r>
              <a:rPr lang="en-US" altLang="zh-CN" sz="2400" dirty="0" smtClean="0"/>
              <a:t>ACPA)</a:t>
            </a:r>
          </a:p>
          <a:p>
            <a:pPr lvl="2">
              <a:lnSpc>
                <a:spcPct val="150000"/>
              </a:lnSpc>
            </a:pPr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: vacebook.com </a:t>
            </a:r>
            <a:r>
              <a:rPr lang="en-US" altLang="zh-CN" sz="2000" dirty="0" smtClean="0">
                <a:sym typeface="Wingdings" panose="05000000000000000000" pitchFamily="2" charset="2"/>
              </a:rPr>
              <a:t> facebook.com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Reverse-typo transformation</a:t>
            </a:r>
          </a:p>
          <a:p>
            <a:pPr lvl="2"/>
            <a:r>
              <a:rPr lang="en-US" altLang="zh-CN" sz="2200" dirty="0" smtClean="0"/>
              <a:t>Two example:</a:t>
            </a:r>
          </a:p>
          <a:p>
            <a:pPr lvl="3"/>
            <a:r>
              <a:rPr lang="en-US" altLang="zh-CN" sz="1900" dirty="0" smtClean="0"/>
              <a:t>missing-dot: wwwfacebook.com </a:t>
            </a:r>
            <a:r>
              <a:rPr lang="en-US" altLang="zh-CN" sz="1900" dirty="0" smtClean="0">
                <a:sym typeface="Wingdings" panose="05000000000000000000" pitchFamily="2" charset="2"/>
              </a:rPr>
              <a:t> www.facebook.com</a:t>
            </a:r>
          </a:p>
          <a:p>
            <a:pPr lvl="3"/>
            <a:r>
              <a:rPr lang="en-US" altLang="zh-CN" sz="1900" dirty="0" smtClean="0"/>
              <a:t>Character-insertion: www.faceebook.com </a:t>
            </a:r>
            <a:r>
              <a:rPr lang="en-US" altLang="zh-CN" sz="1900" dirty="0" smtClean="0">
                <a:sym typeface="Wingdings" panose="05000000000000000000" pitchFamily="2" charset="2"/>
              </a:rPr>
              <a:t> www.facebook.com</a:t>
            </a:r>
          </a:p>
          <a:p>
            <a:pPr marL="1371600" lvl="3" indent="0">
              <a:buNone/>
            </a:pPr>
            <a:endParaRPr lang="en-US" altLang="zh-CN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Apply reverse-typo transformation to the 8 million parked domains</a:t>
            </a:r>
          </a:p>
          <a:p>
            <a:pPr lvl="2"/>
            <a:r>
              <a:rPr lang="en-US" altLang="zh-CN" sz="1900" dirty="0" smtClean="0"/>
              <a:t>Total 131,673 tyopsquatting domains (1.63%).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pPr marL="1371600" lvl="3" indent="0">
              <a:buNone/>
            </a:pPr>
            <a:endParaRPr lang="en-US" altLang="zh-CN" sz="1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9283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dirty="0" smtClean="0"/>
              <a:t> </a:t>
            </a:r>
            <a:r>
              <a:rPr lang="en-US" altLang="zh-CN" b="1" dirty="0" smtClean="0"/>
              <a:t>Parking a tyopsquatting Domain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sz="3200" dirty="0" smtClean="0"/>
              <a:t> experiment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Register a tyopsquatting domain: st</a:t>
            </a:r>
            <a:r>
              <a:rPr lang="en-US" altLang="zh-CN" sz="2000" u="sng" dirty="0" smtClean="0"/>
              <a:t>ca</a:t>
            </a:r>
            <a:r>
              <a:rPr lang="en-US" altLang="zh-CN" sz="2000" dirty="0" smtClean="0"/>
              <a:t>koverflow.com </a:t>
            </a:r>
            <a:r>
              <a:rPr lang="en-US" altLang="zh-CN" sz="2000" dirty="0" smtClean="0">
                <a:sym typeface="Wingdings" panose="05000000000000000000" pitchFamily="2" charset="2"/>
              </a:rPr>
              <a:t>stackoverflow.com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ym typeface="Wingdings" panose="05000000000000000000" pitchFamily="2" charset="2"/>
              </a:rPr>
              <a:t>Domain name was owned by a typo-squatter but expired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ym typeface="Wingdings" panose="05000000000000000000" pitchFamily="2" charset="2"/>
              </a:rPr>
              <a:t>Both four services  need verification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ym typeface="Wingdings" panose="05000000000000000000" pitchFamily="2" charset="2"/>
              </a:rPr>
              <a:t>But not a single service denied the submission of this abusive domain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ym typeface="Wingdings" panose="05000000000000000000" pitchFamily="2" charset="2"/>
              </a:rPr>
              <a:t>According to the services’ statistics, parking page was receiving victors daily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CN" dirty="0" smtClean="0"/>
              <a:t>Result</a:t>
            </a:r>
          </a:p>
          <a:p>
            <a:pPr lvl="2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Taking advantage of squatting domains appears to be part of domain parking services everyday operations.</a:t>
            </a:r>
          </a:p>
          <a:p>
            <a:pPr marL="914400" lvl="2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2725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Trademark abuse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Typosquatting domains belong to the trademark abuse category</a:t>
            </a:r>
          </a:p>
          <a:p>
            <a:pPr lvl="2"/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: facebookonline.com </a:t>
            </a:r>
            <a:r>
              <a:rPr lang="en-US" altLang="zh-CN" sz="2000" dirty="0" smtClean="0">
                <a:sym typeface="Wingdings" panose="05000000000000000000" pitchFamily="2" charset="2"/>
              </a:rPr>
              <a:t> facebook.com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Randomly selected 500 parked domains</a:t>
            </a:r>
          </a:p>
          <a:p>
            <a:pPr lvl="2"/>
            <a:r>
              <a:rPr lang="en-US" altLang="zh-CN" sz="2000" dirty="0"/>
              <a:t> </a:t>
            </a:r>
            <a:r>
              <a:rPr lang="en-US" altLang="zh-CN" sz="2000" dirty="0" smtClean="0"/>
              <a:t>79 (16%+/-3.2%) of 500 were abusing trademarking </a:t>
            </a:r>
          </a:p>
          <a:p>
            <a:pPr lvl="2"/>
            <a:r>
              <a:rPr lang="en-US" altLang="zh-CN" sz="2000" dirty="0" smtClean="0"/>
              <a:t>29 (6%+/-2%) of domains abusing existing trademark, displayed advertisements of competitor. 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000" dirty="0" smtClean="0"/>
          </a:p>
          <a:p>
            <a:pPr marL="914400" lvl="2" indent="0">
              <a:buNone/>
            </a:pPr>
            <a:endParaRPr lang="en-US" altLang="zh-CN" sz="1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64291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Malicious redirections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Domain parking companies help visitor by showing tem relevant advertising links: true for domains without trademark or tyopsquatting issue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Three types of malicious redirection</a:t>
            </a:r>
          </a:p>
          <a:p>
            <a:pPr lvl="2"/>
            <a:r>
              <a:rPr lang="en-US" altLang="zh-CN" sz="1800" dirty="0" smtClean="0"/>
              <a:t>Malware</a:t>
            </a:r>
          </a:p>
          <a:p>
            <a:pPr marL="1371600" lvl="3" indent="0">
              <a:buNone/>
            </a:pPr>
            <a:r>
              <a:rPr lang="en-US" altLang="zh-CN" sz="1800" dirty="0" smtClean="0"/>
              <a:t> -  </a:t>
            </a:r>
            <a:r>
              <a:rPr lang="en-US" altLang="zh-CN" sz="1800" dirty="0" smtClean="0"/>
              <a:t>host </a:t>
            </a:r>
            <a:r>
              <a:rPr lang="en-US" altLang="zh-CN" sz="1800" dirty="0" smtClean="0"/>
              <a:t>may </a:t>
            </a:r>
            <a:r>
              <a:rPr lang="en-US" altLang="zh-CN" sz="1800" dirty="0" smtClean="0"/>
              <a:t>download executable that are flagged as malware</a:t>
            </a:r>
          </a:p>
          <a:p>
            <a:pPr marL="1371600" lvl="3" indent="0">
              <a:buNone/>
            </a:pPr>
            <a:r>
              <a:rPr lang="en-US" altLang="zh-CN" sz="1800" dirty="0" smtClean="0"/>
              <a:t> - </a:t>
            </a:r>
            <a:r>
              <a:rPr lang="en-US" altLang="zh-CN" sz="1800" dirty="0" smtClean="0"/>
              <a:t> convince  </a:t>
            </a:r>
            <a:r>
              <a:rPr lang="en-US" altLang="zh-CN" sz="1800" dirty="0" smtClean="0"/>
              <a:t>visitor to download a malicious update their Flash player or browser. </a:t>
            </a:r>
          </a:p>
          <a:p>
            <a:pPr lvl="2"/>
            <a:r>
              <a:rPr lang="en-US" altLang="zh-CN" sz="1800" dirty="0" smtClean="0"/>
              <a:t>Scams</a:t>
            </a:r>
            <a:endParaRPr lang="en-US" altLang="zh-CN" sz="1800" dirty="0" smtClean="0"/>
          </a:p>
          <a:p>
            <a:pPr marL="1371600" lvl="3" indent="0">
              <a:buNone/>
            </a:pPr>
            <a:r>
              <a:rPr lang="en-US" altLang="zh-CN" sz="1800" dirty="0" smtClean="0"/>
              <a:t>- Persuade </a:t>
            </a:r>
            <a:r>
              <a:rPr lang="en-US" altLang="zh-CN" sz="1800" dirty="0" smtClean="0"/>
              <a:t>users to  hand over sensitive info such as SSN</a:t>
            </a:r>
          </a:p>
          <a:p>
            <a:pPr marL="1371600" lvl="3" indent="0">
              <a:buNone/>
            </a:pPr>
            <a:r>
              <a:rPr lang="en-US" altLang="zh-CN" sz="1800" dirty="0" smtClean="0"/>
              <a:t>- Claims </a:t>
            </a:r>
            <a:r>
              <a:rPr lang="en-US" altLang="zh-CN" sz="1800" dirty="0" smtClean="0"/>
              <a:t>that the visitor’s computer is infected with malware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zh-CN" sz="1400" dirty="0" smtClean="0"/>
          </a:p>
          <a:p>
            <a:pPr lvl="2"/>
            <a:r>
              <a:rPr lang="en-US" altLang="zh-CN" sz="1800" dirty="0" smtClean="0"/>
              <a:t>Adult websites</a:t>
            </a:r>
          </a:p>
          <a:p>
            <a:pPr marL="457200" lvl="1" indent="0">
              <a:buNone/>
            </a:pP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377693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Analysis of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b="1" dirty="0" smtClean="0"/>
              <a:t>Detecting and Bypassing Ad-Blockers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zh-CN" sz="2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Ad-blocking extension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Domain parking services attempt to detect and bypass advertising blockers:</a:t>
            </a:r>
          </a:p>
          <a:p>
            <a:pPr lvl="2"/>
            <a:r>
              <a:rPr lang="en-US" altLang="zh-CN" sz="2000" dirty="0" err="1" smtClean="0"/>
              <a:t>NameDriver</a:t>
            </a:r>
            <a:r>
              <a:rPr lang="en-US" altLang="zh-CN" sz="2000" dirty="0" smtClean="0"/>
              <a:t>: </a:t>
            </a:r>
          </a:p>
          <a:p>
            <a:pPr lvl="3"/>
            <a:r>
              <a:rPr lang="en-US" altLang="zh-CN" dirty="0" smtClean="0"/>
              <a:t>Additional detection mechanism for ad blockers </a:t>
            </a:r>
          </a:p>
          <a:p>
            <a:pPr lvl="2"/>
            <a:r>
              <a:rPr lang="en-US" altLang="zh-CN" sz="2000" dirty="0" smtClean="0"/>
              <a:t>Fabulous.com: </a:t>
            </a:r>
          </a:p>
          <a:p>
            <a:pPr lvl="3"/>
            <a:r>
              <a:rPr lang="en-US" altLang="zh-CN" dirty="0" smtClean="0"/>
              <a:t>Contain JavaScript code that verifies whether the JavaScript object named google exists. </a:t>
            </a:r>
          </a:p>
          <a:p>
            <a:pPr lvl="3"/>
            <a:endParaRPr lang="en-US" altLang="zh-CN" sz="1400" dirty="0" smtClean="0"/>
          </a:p>
          <a:p>
            <a:pPr lvl="3">
              <a:buFont typeface="Wingdings" panose="05000000000000000000" pitchFamily="2" charset="2"/>
              <a:buChar char="p"/>
            </a:pP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97496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Motivation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Domain names</a:t>
            </a:r>
          </a:p>
          <a:p>
            <a:pPr marL="0" lvl="1" indent="0">
              <a:buNone/>
            </a:pPr>
            <a:r>
              <a:rPr lang="en-US" altLang="zh-CN" sz="2400" dirty="0" smtClean="0"/>
              <a:t>     - </a:t>
            </a:r>
            <a:r>
              <a:rPr lang="en-US" altLang="zh-CN" sz="2000" dirty="0" smtClean="0"/>
              <a:t>First-come first-serve </a:t>
            </a:r>
            <a:r>
              <a:rPr lang="en-US" altLang="zh-CN" sz="2000" dirty="0" smtClean="0">
                <a:sym typeface="Wingdings" panose="05000000000000000000" pitchFamily="2" charset="2"/>
              </a:rPr>
              <a:t> one for each person/company    paying model</a:t>
            </a:r>
          </a:p>
          <a:p>
            <a:pPr marL="0" lvl="1" indent="0">
              <a:buNone/>
            </a:pPr>
            <a:endParaRPr lang="en-US" altLang="zh-CN" sz="2400" dirty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en-US" altLang="zh-CN" sz="2800" b="1" dirty="0"/>
              <a:t>Domainers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prstClr val="black"/>
                </a:solidFill>
              </a:rPr>
              <a:t>     </a:t>
            </a:r>
            <a:r>
              <a:rPr lang="en-US" altLang="zh-CN" sz="2400" dirty="0">
                <a:solidFill>
                  <a:prstClr val="black"/>
                </a:solidFill>
              </a:rPr>
              <a:t>- </a:t>
            </a:r>
            <a:r>
              <a:rPr lang="en-US" altLang="zh-CN" sz="2400" dirty="0" smtClean="0">
                <a:solidFill>
                  <a:prstClr val="black"/>
                </a:solidFill>
              </a:rPr>
              <a:t>selling domain names : 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wine.com  casino.com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prstClr val="black"/>
                </a:solidFill>
              </a:rPr>
              <a:t>     - Pay-Per-Click</a:t>
            </a:r>
          </a:p>
          <a:p>
            <a:pPr marL="0" indent="0">
              <a:buNone/>
            </a:pPr>
            <a:endParaRPr lang="en-US" altLang="zh-CN" b="1" dirty="0" smtClean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CN" sz="2800" b="1" dirty="0" smtClean="0"/>
              <a:t>Domain parking services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    - incorporate ads on their domains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prstClr val="black"/>
                </a:solidFill>
              </a:rPr>
              <a:t>     </a:t>
            </a:r>
            <a:r>
              <a:rPr lang="en-US" altLang="zh-CN" sz="2400" dirty="0">
                <a:solidFill>
                  <a:prstClr val="black"/>
                </a:solidFill>
              </a:rPr>
              <a:t>- </a:t>
            </a:r>
            <a:r>
              <a:rPr lang="en-US" altLang="zh-CN" sz="2400" dirty="0" smtClean="0">
                <a:solidFill>
                  <a:prstClr val="black"/>
                </a:solidFill>
              </a:rPr>
              <a:t>no worrying about finding advertisers and setting up contracts.</a:t>
            </a:r>
          </a:p>
          <a:p>
            <a:pPr marL="0" indent="0"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7200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dirty="0" smtClean="0"/>
              <a:t> </a:t>
            </a:r>
            <a:r>
              <a:rPr lang="en-US" altLang="zh-CN" sz="3600" b="1" dirty="0" smtClean="0"/>
              <a:t>Gathering data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3k random sample from parked page, 3k pages from the Alexa top 1 million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Crawl 6k pages and collect data from serval different sources. </a:t>
            </a:r>
          </a:p>
          <a:p>
            <a:pPr lvl="2"/>
            <a:r>
              <a:rPr lang="en-US" altLang="zh-CN" sz="1800" dirty="0" smtClean="0"/>
              <a:t>Gather the HTML source code</a:t>
            </a:r>
          </a:p>
          <a:p>
            <a:pPr lvl="2"/>
            <a:r>
              <a:rPr lang="en-US" altLang="zh-CN" sz="1800" dirty="0" smtClean="0"/>
              <a:t>Record a trace of all HTTP requests initiated by the web page (HAR),chains of main page and every frame</a:t>
            </a:r>
          </a:p>
          <a:p>
            <a:pPr lvl="2"/>
            <a:r>
              <a:rPr lang="en-US" altLang="zh-CN" sz="1800" dirty="0" smtClean="0"/>
              <a:t>Inspect properties of all domain itself such as tyopsquatting occurrence and WHOIS records. </a:t>
            </a:r>
          </a:p>
          <a:p>
            <a:pPr marL="914400" lvl="2" indent="0">
              <a:buNone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Extract feature that can serve as input for classifier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2000" dirty="0" smtClean="0"/>
          </a:p>
          <a:p>
            <a:pPr marL="457200" lvl="1" indent="0">
              <a:buNone/>
            </a:pPr>
            <a:endParaRPr lang="en-US" altLang="zh-CN" sz="2000" dirty="0" smtClean="0"/>
          </a:p>
          <a:p>
            <a:pPr marL="914400" lvl="2" indent="0">
              <a:buNone/>
            </a:pP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1285329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715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CN" sz="3600" dirty="0" smtClean="0"/>
              <a:t> </a:t>
            </a:r>
            <a:r>
              <a:rPr lang="en-US" altLang="zh-CN" sz="3600" b="1" dirty="0" smtClean="0"/>
              <a:t>Feature </a:t>
            </a:r>
            <a:r>
              <a:rPr lang="en-US" altLang="zh-CN" sz="3600" b="1" dirty="0" smtClean="0"/>
              <a:t>set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dirty="0" smtClean="0"/>
              <a:t>HTML features: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Average and maximum link length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Average source length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External link and external source ratio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Website directory presence.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 Link-to-global text ratio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Amount of non-link characters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Text-to-HTML ratio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Redirection mechanisms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9920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3600" dirty="0" smtClean="0"/>
              <a:t> </a:t>
            </a:r>
            <a:r>
              <a:rPr lang="en-US" altLang="zh-CN" sz="3600" b="1" dirty="0" smtClean="0"/>
              <a:t>Feature </a:t>
            </a:r>
            <a:r>
              <a:rPr lang="en-US" altLang="zh-CN" sz="3600" b="1" dirty="0" smtClean="0"/>
              <a:t>set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HAR features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Third-party requests ratio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Third-party data ratio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Third-party HTML content ratio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Initial response size and ratio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2279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3600" b="1" dirty="0" smtClean="0"/>
              <a:t>Feature </a:t>
            </a:r>
            <a:r>
              <a:rPr lang="en-US" altLang="zh-CN" sz="3600" b="1" dirty="0" smtClean="0"/>
              <a:t>set</a:t>
            </a:r>
            <a:endParaRPr lang="en-US" altLang="zh-CN" sz="3600" b="1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Frame  features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Amount of frames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Main frame and iframe redirections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Different final domain</a:t>
            </a:r>
            <a:endParaRPr lang="en-US" altLang="zh-CN" dirty="0" smtClean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Domain name feature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1800" dirty="0" smtClean="0"/>
              <a:t>Typosquatting domain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026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en-US" altLang="zh-CN" sz="4000" b="1" dirty="0" smtClean="0"/>
              <a:t>Classification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Learning method: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Use Random Forest algorithm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Decision trees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Quick in the detection phase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6594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638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en-US" altLang="zh-CN" sz="4000" b="1" dirty="0" smtClean="0"/>
              <a:t>Classification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Dataset handling: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Train and test dataset:  2/3  train data, ½ test data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Data transformation: remove outlier and extreme values from training set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Omitted features: remove two feature which are less discriminative and reduce performance. 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5488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en-US" altLang="zh-CN" sz="4000" b="1" dirty="0" smtClean="0"/>
              <a:t>Classification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Evaluation: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Using Random Forest with 10-fold cross validation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1000 unseen parked and 1000 unseen benign instances.</a:t>
            </a:r>
          </a:p>
          <a:p>
            <a:pPr lvl="2">
              <a:lnSpc>
                <a:spcPct val="200000"/>
              </a:lnSpc>
            </a:pPr>
            <a:r>
              <a:rPr lang="en-US" altLang="zh-CN" sz="2000" dirty="0" smtClean="0"/>
              <a:t>Two threshold points: 0.5 and 0.7</a:t>
            </a:r>
          </a:p>
          <a:p>
            <a:pPr marL="914400" lvl="2" indent="0">
              <a:lnSpc>
                <a:spcPct val="200000"/>
              </a:lnSpc>
              <a:buNone/>
            </a:pPr>
            <a:endParaRPr lang="en-US" altLang="zh-CN" sz="1600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968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2637"/>
            <a:ext cx="9144000" cy="558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2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Detecting Parked Domains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en-US" altLang="zh-CN" sz="3600" b="1" dirty="0" smtClean="0"/>
              <a:t>Classification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Detection Evasion:</a:t>
            </a:r>
          </a:p>
          <a:p>
            <a:pPr lvl="2">
              <a:lnSpc>
                <a:spcPct val="150000"/>
              </a:lnSpc>
            </a:pPr>
            <a:r>
              <a:rPr lang="en-US" altLang="zh-CN" sz="1800" dirty="0" smtClean="0"/>
              <a:t>Decrease the relative presence of third-party advertising by either providing a large portion of first0party content for each domain</a:t>
            </a:r>
          </a:p>
          <a:p>
            <a:pPr lvl="2">
              <a:lnSpc>
                <a:spcPct val="150000"/>
              </a:lnSpc>
            </a:pPr>
            <a:r>
              <a:rPr lang="en-US" altLang="zh-CN" sz="1800" dirty="0" smtClean="0"/>
              <a:t>Redirection chains and mechanism are tracked in every frame, so the PPR would need to be abandoned. </a:t>
            </a:r>
          </a:p>
          <a:p>
            <a:pPr lvl="2">
              <a:lnSpc>
                <a:spcPct val="150000"/>
              </a:lnSpc>
            </a:pPr>
            <a:r>
              <a:rPr lang="en-US" altLang="zh-CN" sz="1800" dirty="0" smtClean="0"/>
              <a:t>Typosquatting domains could be excluded from parked domain to reduce detection</a:t>
            </a:r>
          </a:p>
          <a:p>
            <a:pPr lvl="2">
              <a:lnSpc>
                <a:spcPct val="200000"/>
              </a:lnSpc>
            </a:pPr>
            <a:r>
              <a:rPr lang="en-US" altLang="zh-CN" sz="1800" dirty="0" smtClean="0"/>
              <a:t>Domain parking industry would either be forced to a more legal business model or lose its remaining exposure to users.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l"/>
            </a:pPr>
            <a:endParaRPr lang="en-US" altLang="zh-CN" sz="1600" dirty="0" smtClean="0"/>
          </a:p>
          <a:p>
            <a:pPr marL="914400" lvl="2" indent="0">
              <a:lnSpc>
                <a:spcPct val="200000"/>
              </a:lnSpc>
              <a:buNone/>
            </a:pPr>
            <a:endParaRPr lang="en-US" altLang="zh-CN" sz="1600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8223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Discussion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Limited added value to the web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Business climate for Domainers has changed</a:t>
            </a:r>
          </a:p>
          <a:p>
            <a:pPr lvl="1">
              <a:lnSpc>
                <a:spcPct val="150000"/>
              </a:lnSpc>
            </a:pPr>
            <a:r>
              <a:rPr lang="en-US" altLang="zh-CN" sz="2000" dirty="0" smtClean="0"/>
              <a:t>Advances in browser technologies: reduced type-in traffic for parking pages</a:t>
            </a:r>
          </a:p>
          <a:p>
            <a:pPr lvl="1">
              <a:lnSpc>
                <a:spcPct val="150000"/>
              </a:lnSpc>
            </a:pPr>
            <a:r>
              <a:rPr lang="en-US" altLang="zh-CN" sz="2000" dirty="0" smtClean="0"/>
              <a:t>Adoption of ad-blocking tools</a:t>
            </a:r>
          </a:p>
          <a:p>
            <a:pPr lvl="1">
              <a:lnSpc>
                <a:spcPct val="150000"/>
              </a:lnSpc>
            </a:pPr>
            <a:r>
              <a:rPr lang="en-US" altLang="zh-CN" sz="2000" dirty="0" smtClean="0"/>
              <a:t>Google decided to exclude parked domains from Google’s search results.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Typosquatting domains are still a regular part of business model</a:t>
            </a:r>
          </a:p>
          <a:p>
            <a:pPr lvl="1">
              <a:lnSpc>
                <a:spcPct val="150000"/>
              </a:lnSpc>
            </a:pPr>
            <a:r>
              <a:rPr lang="en-US" altLang="zh-CN" sz="2000" dirty="0" smtClean="0"/>
              <a:t>Redirected to malware, scams and adult material: pay more than legal redirections.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Domain parking has become a threat for all users on web as well as for the legal advertising industry</a:t>
            </a:r>
          </a:p>
          <a:p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678496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Background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 smtClean="0"/>
              <a:t>      -Motivation, related works, contributions.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Domain Parking Ecosystem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Analysis of Parked Domains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Detecting Parked Domains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altLang="zh-CN" sz="1800" dirty="0" smtClean="0"/>
              <a:t>      - classifier with evaluation</a:t>
            </a:r>
            <a:endParaRPr lang="en-US" altLang="zh-CN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 smtClean="0"/>
              <a:t>Discussion and Conclusion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958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Conclusion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Ecosystem of domain parking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 smtClean="0"/>
              <a:t>identify popular parking services, types of parked domains, advertising content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Multiple types of abuse: malware, scams, adult pages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Discover tyopsquatting domains can be monetized through domain parking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Design and built a classifier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Opinion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23636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Quiz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Name four different parties in ecosystem of domain parking.</a:t>
            </a: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What is the role of threshold in the classifier?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Authors pointed that domain parking had become a threat for all users on the web as well as for the legal advertising industry, what do you think?(open)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7138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References List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 smtClean="0"/>
              <a:t>[1</a:t>
            </a:r>
            <a:r>
              <a:rPr lang="en-US" altLang="zh-CN" sz="1800" dirty="0"/>
              <a:t>] S. </a:t>
            </a:r>
            <a:r>
              <a:rPr lang="en-US" altLang="zh-CN" sz="1800" dirty="0" err="1"/>
              <a:t>Alrwais</a:t>
            </a:r>
            <a:r>
              <a:rPr lang="en-US" altLang="zh-CN" sz="1800" dirty="0"/>
              <a:t>, K. Yuan, E. </a:t>
            </a:r>
            <a:r>
              <a:rPr lang="en-US" altLang="zh-CN" sz="1800" dirty="0" err="1"/>
              <a:t>Alowaisheq</a:t>
            </a:r>
            <a:r>
              <a:rPr lang="en-US" altLang="zh-CN" sz="1800" dirty="0"/>
              <a:t>, Z. Li, and X. Wang, “</a:t>
            </a:r>
            <a:r>
              <a:rPr lang="en-US" altLang="zh-CN" sz="1800" dirty="0" smtClean="0"/>
              <a:t>Understanding the </a:t>
            </a:r>
            <a:r>
              <a:rPr lang="en-US" altLang="zh-CN" sz="1800" dirty="0"/>
              <a:t>Dark Side of Domain Parking,” in Proceedings of the </a:t>
            </a:r>
            <a:r>
              <a:rPr lang="en-US" altLang="zh-CN" sz="1800" dirty="0" smtClean="0"/>
              <a:t>23</a:t>
            </a:r>
            <a:r>
              <a:rPr lang="en-US" altLang="zh-CN" sz="1800" baseline="30000" dirty="0" smtClean="0"/>
              <a:t>rd</a:t>
            </a:r>
            <a:r>
              <a:rPr lang="en-US" altLang="zh-CN" sz="1800" dirty="0" smtClean="0"/>
              <a:t> USENIX </a:t>
            </a:r>
            <a:r>
              <a:rPr lang="en-US" altLang="zh-CN" sz="1800" dirty="0"/>
              <a:t>Security Symposium, </a:t>
            </a:r>
            <a:r>
              <a:rPr lang="en-US" altLang="zh-CN" sz="1800" dirty="0" smtClean="0"/>
              <a:t>2014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[</a:t>
            </a:r>
            <a:r>
              <a:rPr lang="en-US" altLang="zh-CN" sz="1800" dirty="0"/>
              <a:t>2] M. </a:t>
            </a:r>
            <a:r>
              <a:rPr lang="en-US" altLang="zh-CN" sz="1800" dirty="0" err="1"/>
              <a:t>Almishari</a:t>
            </a:r>
            <a:r>
              <a:rPr lang="en-US" altLang="zh-CN" sz="1800" dirty="0"/>
              <a:t> and X. Yang, “Ads-portal domains: Identification </a:t>
            </a:r>
            <a:r>
              <a:rPr lang="en-US" altLang="zh-CN" sz="1800" dirty="0" smtClean="0"/>
              <a:t>and measurements</a:t>
            </a:r>
            <a:r>
              <a:rPr lang="en-US" altLang="zh-CN" sz="1800" dirty="0"/>
              <a:t>,” ACM Transactions on the Web (TWEB), vol. 4, no. </a:t>
            </a:r>
            <a:r>
              <a:rPr lang="en-US" altLang="zh-CN" sz="1800" dirty="0" smtClean="0"/>
              <a:t>2, p</a:t>
            </a:r>
            <a:r>
              <a:rPr lang="en-US" altLang="zh-CN" sz="1800" dirty="0"/>
              <a:t>. 4, 2010</a:t>
            </a:r>
            <a:r>
              <a:rPr lang="en-US" altLang="zh-CN" sz="1800" dirty="0" smtClean="0"/>
              <a:t>.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[</a:t>
            </a:r>
            <a:r>
              <a:rPr lang="en-US" altLang="zh-CN" sz="1800" dirty="0"/>
              <a:t>3] Y.-M. Wang, D. Beck, J. Wang, C. </a:t>
            </a:r>
            <a:r>
              <a:rPr lang="en-US" altLang="zh-CN" sz="1800" dirty="0" err="1"/>
              <a:t>Verbowski</a:t>
            </a:r>
            <a:r>
              <a:rPr lang="en-US" altLang="zh-CN" sz="1800" dirty="0"/>
              <a:t>, and B. Daniels, “</a:t>
            </a:r>
            <a:r>
              <a:rPr lang="en-US" altLang="zh-CN" sz="1800" dirty="0" smtClean="0"/>
              <a:t>Strider typo-patrol</a:t>
            </a:r>
            <a:r>
              <a:rPr lang="en-US" altLang="zh-CN" sz="1800" dirty="0"/>
              <a:t>: discovery and analysis of systematic typo-squatting,” </a:t>
            </a:r>
            <a:r>
              <a:rPr lang="en-US" altLang="zh-CN" sz="1800" dirty="0" smtClean="0"/>
              <a:t>in Proceedings </a:t>
            </a:r>
            <a:r>
              <a:rPr lang="en-US" altLang="zh-CN" sz="1800" dirty="0"/>
              <a:t>of the 2nd conference on Steps to Reducing </a:t>
            </a:r>
            <a:r>
              <a:rPr lang="en-US" altLang="zh-CN" sz="1800" dirty="0" smtClean="0"/>
              <a:t>Unwanted Traffic </a:t>
            </a:r>
            <a:r>
              <a:rPr lang="en-US" altLang="zh-CN" sz="1800" dirty="0"/>
              <a:t>on the Internet - Volume 2, ser. SRUTI’06. Berkeley, </a:t>
            </a:r>
            <a:r>
              <a:rPr lang="en-US" altLang="zh-CN" sz="1800" dirty="0" smtClean="0"/>
              <a:t>CA, USA</a:t>
            </a:r>
            <a:r>
              <a:rPr lang="en-US" altLang="zh-CN" sz="1800" dirty="0"/>
              <a:t>: USENIX Association, 2006</a:t>
            </a:r>
            <a:r>
              <a:rPr lang="en-US" altLang="zh-CN" sz="1800" dirty="0" smtClean="0"/>
              <a:t>.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[4] ] T. Moore and B. Edelman, “Measuring the perpetrators and </a:t>
            </a:r>
            <a:r>
              <a:rPr lang="en-US" altLang="zh-CN" sz="1800" dirty="0" smtClean="0"/>
              <a:t>funders of </a:t>
            </a:r>
            <a:r>
              <a:rPr lang="en-US" altLang="zh-CN" sz="1800" dirty="0" err="1"/>
              <a:t>typosquatting</a:t>
            </a:r>
            <a:r>
              <a:rPr lang="en-US" altLang="zh-CN" sz="1800" dirty="0"/>
              <a:t>,” in Financial Cryptography and Data Security, </a:t>
            </a:r>
            <a:r>
              <a:rPr lang="en-US" altLang="zh-CN" sz="1800" dirty="0" smtClean="0"/>
              <a:t>vol. 6052</a:t>
            </a:r>
            <a:r>
              <a:rPr lang="en-US" altLang="zh-CN" sz="1800" dirty="0"/>
              <a:t>, 2010, pp. 175–191.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93966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3661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Related Works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altLang="zh-CN" sz="2400" dirty="0" err="1" smtClean="0"/>
              <a:t>Alrwais</a:t>
            </a:r>
            <a:r>
              <a:rPr lang="en-US" altLang="zh-CN" sz="2400" dirty="0" smtClean="0"/>
              <a:t> et al. studied domain parking form the point of view of advertiser and domain owner: hiding clicks, click </a:t>
            </a:r>
            <a:r>
              <a:rPr lang="en-US" altLang="zh-CN" sz="2400" dirty="0" smtClean="0"/>
              <a:t>fraud[1]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- only focus on the abuse against advertiser.</a:t>
            </a:r>
            <a:endParaRPr lang="en-US" altLang="zh-CN" sz="2000" dirty="0"/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Almishar</a:t>
            </a:r>
            <a:r>
              <a:rPr lang="en-US" altLang="zh-CN" sz="2400" dirty="0" smtClean="0"/>
              <a:t> et al. developed  a classifier for “ads-portal” domains in 2008: tyopsquatting </a:t>
            </a:r>
            <a:r>
              <a:rPr lang="en-US" altLang="zh-CN" sz="2400" dirty="0" smtClean="0"/>
              <a:t>abuse [2]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1800" dirty="0" smtClean="0"/>
              <a:t>      - did not incorporate HAR features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- did not take into account redirection, no in-depth frame analysis </a:t>
            </a:r>
          </a:p>
          <a:p>
            <a:pPr marL="0" indent="0">
              <a:buNone/>
            </a:pPr>
            <a:endParaRPr lang="en-US" altLang="zh-CN" sz="2400" dirty="0" smtClean="0"/>
          </a:p>
          <a:p>
            <a:r>
              <a:rPr lang="en-US" altLang="zh-CN" sz="2400" dirty="0" smtClean="0"/>
              <a:t>Typosquatting </a:t>
            </a:r>
            <a:r>
              <a:rPr lang="en-US" altLang="zh-CN" sz="2400" dirty="0" smtClean="0"/>
              <a:t>research 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-</a:t>
            </a:r>
            <a:r>
              <a:rPr lang="en-US" altLang="zh-CN" sz="1800" dirty="0" smtClean="0"/>
              <a:t>51% of all the possible tyopsquatting domains of websites in the Alexa top 10,000 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were registered and active in </a:t>
            </a:r>
            <a:r>
              <a:rPr lang="en-US" altLang="zh-CN" sz="1800" dirty="0" smtClean="0"/>
              <a:t>2006.  [3]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- 63% of tyopsquatting domains  were using Google PPC ads</a:t>
            </a:r>
            <a:r>
              <a:rPr lang="en-US" altLang="zh-CN" sz="1800" dirty="0" smtClean="0"/>
              <a:t>. [4]</a:t>
            </a: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746355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Contributions: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400" dirty="0" smtClean="0"/>
              <a:t>Study of domain parking services, mapping out the entire ecosystem</a:t>
            </a:r>
            <a:r>
              <a:rPr lang="en-US" altLang="zh-CN" sz="2400" dirty="0" smtClean="0"/>
              <a:t>:</a:t>
            </a:r>
          </a:p>
          <a:p>
            <a:pPr lvl="1"/>
            <a:r>
              <a:rPr lang="en-US" altLang="zh-CN" sz="2000" dirty="0" smtClean="0"/>
              <a:t> </a:t>
            </a:r>
            <a:r>
              <a:rPr lang="en-US" altLang="zh-CN" sz="2000" dirty="0" smtClean="0"/>
              <a:t>focus on everyday web users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Parked pages expose the user to a series of dangers</a:t>
            </a:r>
            <a:r>
              <a:rPr lang="en-US" altLang="zh-CN" sz="2400" dirty="0" smtClean="0"/>
              <a:t>:</a:t>
            </a:r>
          </a:p>
          <a:p>
            <a:pPr lvl="1"/>
            <a:r>
              <a:rPr lang="en-US" altLang="zh-CN" sz="2000" dirty="0" smtClean="0"/>
              <a:t> </a:t>
            </a:r>
            <a:r>
              <a:rPr lang="en-US" altLang="zh-CN" sz="2000" dirty="0" smtClean="0"/>
              <a:t>malware, scams and inappropriate content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Present of an large number of tyopsquatting domains and demonstrate the lack of control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Propose a classifier for detecting parked pages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05052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907" y="2573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/>
              <a:t>Domain Parking Ecosystem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" y="838200"/>
            <a:ext cx="9115301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729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Domain Parking Ecosystem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How do users end up on parked domains?</a:t>
            </a:r>
          </a:p>
          <a:p>
            <a:pPr lvl="1"/>
            <a:r>
              <a:rPr lang="en-US" altLang="zh-CN" sz="2400" dirty="0" smtClean="0"/>
              <a:t>Typosquatting: wikip</a:t>
            </a:r>
            <a:r>
              <a:rPr lang="en-US" altLang="zh-CN" sz="2400" u="sng" dirty="0" smtClean="0"/>
              <a:t>de</a:t>
            </a:r>
            <a:r>
              <a:rPr lang="en-US" altLang="zh-CN" sz="2400" dirty="0" smtClean="0"/>
              <a:t>ia.org </a:t>
            </a:r>
            <a:r>
              <a:rPr lang="en-US" altLang="zh-CN" sz="2400" dirty="0" smtClean="0">
                <a:sym typeface="Wingdings" panose="05000000000000000000" pitchFamily="2" charset="2"/>
              </a:rPr>
              <a:t> wikip</a:t>
            </a:r>
            <a:r>
              <a:rPr lang="en-US" altLang="zh-CN" sz="2400" u="sng" dirty="0" smtClean="0">
                <a:sym typeface="Wingdings" panose="05000000000000000000" pitchFamily="2" charset="2"/>
              </a:rPr>
              <a:t>ed</a:t>
            </a:r>
            <a:r>
              <a:rPr lang="en-US" altLang="zh-CN" sz="2400" dirty="0" smtClean="0">
                <a:sym typeface="Wingdings" panose="05000000000000000000" pitchFamily="2" charset="2"/>
              </a:rPr>
              <a:t>ia.org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“guess” domain name</a:t>
            </a:r>
          </a:p>
          <a:p>
            <a:pPr marL="457200" lvl="1" indent="0">
              <a:buNone/>
            </a:pPr>
            <a:endParaRPr lang="en-US" altLang="zh-CN" sz="2000" dirty="0" smtClean="0"/>
          </a:p>
          <a:p>
            <a:r>
              <a:rPr lang="en-US" altLang="zh-CN" b="1" dirty="0" smtClean="0"/>
              <a:t>Gather Parked Domains</a:t>
            </a:r>
          </a:p>
          <a:p>
            <a:pPr lvl="1"/>
            <a:r>
              <a:rPr lang="en-US" altLang="zh-CN" sz="2400" dirty="0" smtClean="0"/>
              <a:t>a survey amongst Domainers, the top results of Alexa.com and Google.com when querying for domain parking, and a thread from a popular domaining forum </a:t>
            </a:r>
            <a:r>
              <a:rPr lang="en-US" altLang="zh-CN" sz="2400" dirty="0" smtClean="0">
                <a:sym typeface="Wingdings" panose="05000000000000000000" pitchFamily="2" charset="2"/>
              </a:rPr>
              <a:t> collection  of 15 services</a:t>
            </a:r>
          </a:p>
          <a:p>
            <a:pPr lvl="1"/>
            <a:r>
              <a:rPr lang="en-US" altLang="zh-CN" sz="2400" dirty="0" smtClean="0">
                <a:sym typeface="Wingdings" panose="05000000000000000000" pitchFamily="2" charset="2"/>
              </a:rPr>
              <a:t>Search the record of DNS Census dataset (2.5 billion DNS records)</a:t>
            </a:r>
          </a:p>
          <a:p>
            <a:pPr lvl="1"/>
            <a:r>
              <a:rPr lang="en-US" altLang="zh-CN" sz="2400" dirty="0" smtClean="0">
                <a:sym typeface="Wingdings" panose="05000000000000000000" pitchFamily="2" charset="2"/>
              </a:rPr>
              <a:t>Match the configurations of 15 services</a:t>
            </a:r>
          </a:p>
          <a:p>
            <a:pPr lvl="1"/>
            <a:r>
              <a:rPr lang="en-US" altLang="zh-CN" sz="2400" dirty="0" smtClean="0">
                <a:sym typeface="Wingdings" panose="05000000000000000000" pitchFamily="2" charset="2"/>
              </a:rPr>
              <a:t>Total 8,064,914 actively parked domains from the 15 services</a:t>
            </a:r>
            <a:endParaRPr lang="en-US" altLang="zh-CN" sz="2400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9059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61" y="0"/>
            <a:ext cx="8229600" cy="1143000"/>
          </a:xfrm>
        </p:spPr>
        <p:txBody>
          <a:bodyPr/>
          <a:lstStyle/>
          <a:p>
            <a:pPr algn="l"/>
            <a:r>
              <a:rPr lang="en-US" altLang="zh-CN" b="1" dirty="0" smtClean="0"/>
              <a:t>Domain Parking Ecosystem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9134104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/>
              <a:t>Domain Parking Ecosystem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2999"/>
            <a:ext cx="9144000" cy="570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1565</Words>
  <Application>Microsoft Office PowerPoint</Application>
  <PresentationFormat>全屏显示(4:3)</PresentationFormat>
  <Paragraphs>262</Paragraphs>
  <Slides>33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主题​​</vt:lpstr>
      <vt:lpstr>Parking Sensors: Analyzing and Detecting Parked Domains </vt:lpstr>
      <vt:lpstr>Motivation</vt:lpstr>
      <vt:lpstr>Outline</vt:lpstr>
      <vt:lpstr>Related Works</vt:lpstr>
      <vt:lpstr>Contributions:</vt:lpstr>
      <vt:lpstr>Domain Parking Ecosystem</vt:lpstr>
      <vt:lpstr>Domain Parking Ecosystem</vt:lpstr>
      <vt:lpstr>Domain Parking Ecosystem</vt:lpstr>
      <vt:lpstr>Domain Parking Ecosystem</vt:lpstr>
      <vt:lpstr>Domain Parking Ecosystem</vt:lpstr>
      <vt:lpstr>Analysis of Parked Domains</vt:lpstr>
      <vt:lpstr>Analysis of Parked Domains</vt:lpstr>
      <vt:lpstr>Analysis of Parked Domains</vt:lpstr>
      <vt:lpstr>Analysis of Parked Domains</vt:lpstr>
      <vt:lpstr>Analysis of Parked Domains</vt:lpstr>
      <vt:lpstr>Analysis of Parked Domains</vt:lpstr>
      <vt:lpstr>Analysis of Parked Domains</vt:lpstr>
      <vt:lpstr>Analysis of Parked Domains</vt:lpstr>
      <vt:lpstr>Analysis of Parked Domains</vt:lpstr>
      <vt:lpstr>Detecting Parked Domains</vt:lpstr>
      <vt:lpstr>Detecting Parked Domains</vt:lpstr>
      <vt:lpstr>Detecting Parked Domains</vt:lpstr>
      <vt:lpstr>Detecting Parked Domains</vt:lpstr>
      <vt:lpstr>Detecting Parked Domains</vt:lpstr>
      <vt:lpstr>Detecting Parked Domains</vt:lpstr>
      <vt:lpstr>Detecting Parked Domains</vt:lpstr>
      <vt:lpstr>Detecting Parked Domains</vt:lpstr>
      <vt:lpstr>Detecting Parked Domains</vt:lpstr>
      <vt:lpstr>Discussion</vt:lpstr>
      <vt:lpstr>Conclusion</vt:lpstr>
      <vt:lpstr>Quiz</vt:lpstr>
      <vt:lpstr>References List</vt:lpstr>
      <vt:lpstr>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Sensors: Analyzing and Detecting Parked Domains</dc:title>
  <dc:creator>YY</dc:creator>
  <cp:lastModifiedBy>YY</cp:lastModifiedBy>
  <cp:revision>49</cp:revision>
  <dcterms:created xsi:type="dcterms:W3CDTF">2015-10-13T02:17:32Z</dcterms:created>
  <dcterms:modified xsi:type="dcterms:W3CDTF">2015-10-19T12:52:08Z</dcterms:modified>
</cp:coreProperties>
</file>